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0" r:id="rId4"/>
    <p:sldId id="281" r:id="rId5"/>
    <p:sldId id="262" r:id="rId6"/>
    <p:sldId id="260" r:id="rId7"/>
    <p:sldId id="261" r:id="rId8"/>
    <p:sldId id="269" r:id="rId9"/>
    <p:sldId id="270" r:id="rId10"/>
    <p:sldId id="259" r:id="rId11"/>
    <p:sldId id="264" r:id="rId12"/>
    <p:sldId id="278" r:id="rId13"/>
    <p:sldId id="291" r:id="rId14"/>
    <p:sldId id="282" r:id="rId15"/>
    <p:sldId id="284" r:id="rId16"/>
    <p:sldId id="283" r:id="rId17"/>
    <p:sldId id="285" r:id="rId18"/>
    <p:sldId id="286" r:id="rId19"/>
    <p:sldId id="288" r:id="rId20"/>
    <p:sldId id="287" r:id="rId21"/>
    <p:sldId id="290" r:id="rId22"/>
    <p:sldId id="279" r:id="rId23"/>
    <p:sldId id="289" r:id="rId24"/>
    <p:sldId id="266" r:id="rId25"/>
    <p:sldId id="274" r:id="rId26"/>
    <p:sldId id="275" r:id="rId27"/>
    <p:sldId id="276" r:id="rId28"/>
    <p:sldId id="293" r:id="rId29"/>
    <p:sldId id="277" r:id="rId30"/>
    <p:sldId id="271" r:id="rId31"/>
    <p:sldId id="272" r:id="rId32"/>
    <p:sldId id="292" r:id="rId33"/>
    <p:sldId id="27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http://ereyanitrikandi.blogspot.cz/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7ECC-040A-475C-B368-D60134C8D6D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0279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example, each party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vendor in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zero, one, or more purchase orders, each of which initially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zero, one or more line items, but eventually it must have at least one line item. Each line item, in turn,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for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either exactly one product or exactly one service.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6FCEC-3300-4AB9-9384-94DD948E6014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chen+entity+relationship+diagram&amp;source=images&amp;cd=&amp;cad=rja&amp;docid=b5nKOTTxNUKlEM&amp;tbnid=8wOthpP8qRRlbM:&amp;ved=0CAUQjRw&amp;url=http://ereyanitrikandi.blogspot.com/&amp;ei=u6gYUe22N4OGtAb1m4GgDw&amp;bvm=bv.42080656,d.Yms&amp;psig=AFQjCNGhryFIkL1yh4rZEfGvzm97D7h3WA&amp;ust=13606569491156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smtClean="0"/>
              <a:t>přednáška </a:t>
            </a:r>
            <a:r>
              <a:rPr lang="cs-CZ" sz="1600" dirty="0"/>
              <a:t>4</a:t>
            </a:r>
            <a:r>
              <a:rPr lang="cs-CZ" sz="1600" smtClean="0"/>
              <a:t> </a:t>
            </a:r>
            <a:r>
              <a:rPr lang="cs-CZ" sz="1600" dirty="0" smtClean="0"/>
              <a:t>– ERD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Entita</a:t>
            </a:r>
          </a:p>
          <a:p>
            <a:r>
              <a:rPr lang="cs-CZ" dirty="0" smtClean="0"/>
              <a:t>Atribut</a:t>
            </a:r>
          </a:p>
          <a:p>
            <a:r>
              <a:rPr lang="cs-CZ" dirty="0" smtClean="0"/>
              <a:t>Relace</a:t>
            </a:r>
          </a:p>
          <a:p>
            <a:r>
              <a:rPr lang="cs-CZ" dirty="0" smtClean="0"/>
              <a:t>Kardinalita</a:t>
            </a:r>
          </a:p>
          <a:p>
            <a:r>
              <a:rPr lang="cs-CZ" dirty="0" err="1" smtClean="0"/>
              <a:t>Parcialita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9209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Entita - atribut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Entitě</a:t>
            </a:r>
            <a:r>
              <a:rPr lang="cs-CZ" dirty="0" smtClean="0"/>
              <a:t> odpovídá v databázi </a:t>
            </a:r>
            <a:r>
              <a:rPr lang="cs-CZ" dirty="0" smtClean="0">
                <a:solidFill>
                  <a:srgbClr val="C00000"/>
                </a:solidFill>
              </a:rPr>
              <a:t>tabulka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Atribut</a:t>
            </a:r>
            <a:r>
              <a:rPr lang="cs-CZ" dirty="0" smtClean="0"/>
              <a:t> – v databázi je to název </a:t>
            </a:r>
            <a:r>
              <a:rPr lang="cs-CZ" dirty="0" smtClean="0">
                <a:solidFill>
                  <a:srgbClr val="C00000"/>
                </a:solidFill>
              </a:rPr>
              <a:t>sloupec tabulky.</a:t>
            </a:r>
          </a:p>
          <a:p>
            <a:pPr>
              <a:buNone/>
            </a:pPr>
            <a:r>
              <a:rPr lang="cs-CZ" dirty="0" smtClean="0"/>
              <a:t>Každé sloupec tabulky má svůj </a:t>
            </a:r>
            <a:r>
              <a:rPr lang="cs-CZ" dirty="0" smtClean="0">
                <a:solidFill>
                  <a:srgbClr val="C00000"/>
                </a:solidFill>
              </a:rPr>
              <a:t>datový typ</a:t>
            </a:r>
            <a:r>
              <a:rPr lang="cs-CZ" dirty="0" smtClean="0">
                <a:solidFill>
                  <a:srgbClr val="C00000"/>
                </a:solidFill>
              </a:rPr>
              <a:t>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Atribut může být jednoduchý nebo kompozitní.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Datový typ </a:t>
            </a:r>
            <a:r>
              <a:rPr lang="cs-CZ" dirty="0" smtClean="0"/>
              <a:t>určuje, jaká informace je v daném sloupci uložena (text, číslo, datum, obrázek).</a:t>
            </a:r>
          </a:p>
          <a:p>
            <a:pPr>
              <a:buNone/>
            </a:pPr>
            <a:r>
              <a:rPr lang="cs-CZ" dirty="0" smtClean="0"/>
              <a:t>Poznámka: Sloupce </a:t>
            </a:r>
            <a:r>
              <a:rPr lang="cs-CZ" dirty="0" smtClean="0"/>
              <a:t>primárního a cizího klíče by měly být stejného datového typu.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2955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Prvky ERD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Obdélník 3"/>
          <p:cNvSpPr/>
          <p:nvPr/>
        </p:nvSpPr>
        <p:spPr>
          <a:xfrm>
            <a:off x="3214688" y="2286000"/>
            <a:ext cx="22860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entita</a:t>
            </a:r>
          </a:p>
        </p:txBody>
      </p:sp>
      <p:sp>
        <p:nvSpPr>
          <p:cNvPr id="5" name="Vývojový diagram: rozhodnutí 4"/>
          <p:cNvSpPr/>
          <p:nvPr/>
        </p:nvSpPr>
        <p:spPr>
          <a:xfrm>
            <a:off x="3357563" y="3643313"/>
            <a:ext cx="1928812" cy="85725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Popis </a:t>
            </a:r>
            <a:r>
              <a:rPr lang="cs-CZ" dirty="0" smtClean="0"/>
              <a:t>vztahu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3357563" y="5072063"/>
            <a:ext cx="200025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atribut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1866900"/>
            <a:ext cx="87058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Kardinalita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Určuje typ vztahu mezi entitami:</a:t>
            </a:r>
          </a:p>
          <a:p>
            <a:r>
              <a:rPr lang="cs-CZ" dirty="0" smtClean="0"/>
              <a:t>1:1</a:t>
            </a:r>
          </a:p>
          <a:p>
            <a:r>
              <a:rPr lang="cs-CZ" dirty="0" smtClean="0"/>
              <a:t>1:N</a:t>
            </a:r>
          </a:p>
          <a:p>
            <a:r>
              <a:rPr lang="cs-CZ" dirty="0" smtClean="0"/>
              <a:t>M:N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Vztah M:N nelze v relační databázi realizovat – musí se rozdělit na dva vztahy 1:N.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012887" cy="151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937" y="4365104"/>
            <a:ext cx="8890063" cy="136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Parcialita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je buď totální nebo parciální</a:t>
            </a:r>
          </a:p>
          <a:p>
            <a:r>
              <a:rPr lang="cs-CZ" dirty="0" smtClean="0"/>
              <a:t>Vyjadřuje povinnost/volitelnost</a:t>
            </a:r>
          </a:p>
          <a:p>
            <a:r>
              <a:rPr lang="cs-CZ" dirty="0" smtClean="0"/>
              <a:t>Parciální vztah znamená, že např. při vztahu 1:N záznam v tabulce nemusí mít odpovídající záznam v druhé tabulce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Chen</a:t>
            </a:r>
            <a:endParaRPr lang="cs-CZ" dirty="0" smtClean="0"/>
          </a:p>
          <a:p>
            <a:r>
              <a:rPr lang="cs-CZ" dirty="0" err="1" smtClean="0"/>
              <a:t>Barker</a:t>
            </a:r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Engineering</a:t>
            </a:r>
            <a:endParaRPr lang="cs-CZ" dirty="0" smtClean="0"/>
          </a:p>
          <a:p>
            <a:r>
              <a:rPr lang="cs-CZ" dirty="0" smtClean="0"/>
              <a:t>IDEF1X</a:t>
            </a:r>
          </a:p>
          <a:p>
            <a:r>
              <a:rPr lang="cs-CZ" dirty="0" smtClean="0"/>
              <a:t>UML – </a:t>
            </a:r>
            <a:r>
              <a:rPr lang="cs-CZ" dirty="0" err="1" smtClean="0"/>
              <a:t>Object</a:t>
            </a:r>
            <a:r>
              <a:rPr lang="cs-CZ" dirty="0" smtClean="0"/>
              <a:t> Diagram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notace ERD - </a:t>
            </a:r>
            <a:r>
              <a:rPr lang="cs-CZ" dirty="0" err="1" smtClean="0"/>
              <a:t>Chen</a:t>
            </a:r>
            <a:r>
              <a:rPr lang="cs-CZ" dirty="0" smtClean="0"/>
              <a:t> 1976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2.bp.blogspot.com/-CjM2s2hon2E/UPPZmqQQOjI/AAAAAAAAAAc/1m3j1vZhKwY/s1600/ER-Diagram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59"/>
            <a:ext cx="7095356" cy="558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6256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Richard </a:t>
            </a:r>
            <a:r>
              <a:rPr lang="cs-CZ" dirty="0" err="1" smtClean="0"/>
              <a:t>Barker</a:t>
            </a:r>
            <a:r>
              <a:rPr lang="cs-CZ" dirty="0" smtClean="0"/>
              <a:t> notace – „vraní nohy“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81113"/>
            <a:ext cx="6696743" cy="537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ERD – Entity </a:t>
            </a:r>
            <a:r>
              <a:rPr lang="cs-CZ" b="1" dirty="0" err="1" smtClean="0">
                <a:solidFill>
                  <a:srgbClr val="FF0000"/>
                </a:solidFill>
              </a:rPr>
              <a:t>Relationship</a:t>
            </a:r>
            <a:r>
              <a:rPr lang="cs-CZ" b="1" dirty="0" smtClean="0">
                <a:solidFill>
                  <a:srgbClr val="FF0000"/>
                </a:solidFill>
              </a:rPr>
              <a:t> Diagram</a:t>
            </a:r>
          </a:p>
          <a:p>
            <a:r>
              <a:rPr lang="cs-CZ" dirty="0" smtClean="0"/>
              <a:t>Jaké </a:t>
            </a:r>
            <a:r>
              <a:rPr lang="cs-CZ" dirty="0" smtClean="0"/>
              <a:t>data jsou v systému a jaký je mezi nimi vztah</a:t>
            </a:r>
          </a:p>
          <a:p>
            <a:r>
              <a:rPr lang="cs-CZ" dirty="0" smtClean="0"/>
              <a:t>Reálný svět je reprezentován jako množina entit a jejich vztahů</a:t>
            </a:r>
          </a:p>
          <a:p>
            <a:r>
              <a:rPr lang="cs-CZ" dirty="0" smtClean="0"/>
              <a:t>Neukazuje funkce ani datové toky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7805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Notace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Engineering</a:t>
            </a:r>
            <a:endParaRPr lang="cs-CZ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43" y="1850382"/>
            <a:ext cx="8312405" cy="33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Crow</a:t>
            </a:r>
            <a:r>
              <a:rPr lang="cs-CZ" dirty="0" smtClean="0"/>
              <a:t>‘s </a:t>
            </a:r>
            <a:r>
              <a:rPr lang="cs-CZ" dirty="0" err="1" smtClean="0"/>
              <a:t>Foot</a:t>
            </a:r>
            <a:r>
              <a:rPr lang="cs-CZ" dirty="0" smtClean="0"/>
              <a:t> 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Crow's Foot notac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32048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ERD:</a:t>
            </a:r>
            <a:br>
              <a:rPr lang="cs-CZ" dirty="0" smtClean="0"/>
            </a:br>
            <a:r>
              <a:rPr lang="cs-CZ" dirty="0" smtClean="0"/>
              <a:t>IS </a:t>
            </a:r>
            <a:r>
              <a:rPr lang="cs-CZ" dirty="0" smtClean="0"/>
              <a:t>Odbytu v OKD </a:t>
            </a:r>
            <a:r>
              <a:rPr lang="cs-CZ" dirty="0" smtClean="0"/>
              <a:t>– </a:t>
            </a:r>
            <a:r>
              <a:rPr lang="cs-CZ" dirty="0" smtClean="0"/>
              <a:t>objednávky</a:t>
            </a:r>
            <a:endParaRPr lang="cs-CZ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1187624" y="1801813"/>
          <a:ext cx="6780902" cy="4883527"/>
        </p:xfrm>
        <a:graphic>
          <a:graphicData uri="http://schemas.openxmlformats.org/presentationml/2006/ole">
            <p:oleObj spid="_x0000_s1026" name="EDGE Diagram" r:id="rId3" imgW="5722200" imgH="4122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8314" y="1882785"/>
            <a:ext cx="6706054" cy="313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Normalizace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Cílem normalizace je dosažení </a:t>
            </a:r>
            <a:r>
              <a:rPr lang="cs-CZ" dirty="0" smtClean="0">
                <a:solidFill>
                  <a:srgbClr val="C00000"/>
                </a:solidFill>
              </a:rPr>
              <a:t>ideální struktury </a:t>
            </a:r>
            <a:r>
              <a:rPr lang="cs-CZ" dirty="0" smtClean="0">
                <a:solidFill>
                  <a:srgbClr val="C00000"/>
                </a:solidFill>
              </a:rPr>
              <a:t>dat.</a:t>
            </a:r>
          </a:p>
          <a:p>
            <a:r>
              <a:rPr lang="cs-CZ" dirty="0" smtClean="0"/>
              <a:t>První až pátá NF, běžně se používá třetí</a:t>
            </a:r>
          </a:p>
          <a:p>
            <a:r>
              <a:rPr lang="cs-CZ" dirty="0" smtClean="0"/>
              <a:t>Optimální návrh struktury tabulek</a:t>
            </a:r>
          </a:p>
          <a:p>
            <a:r>
              <a:rPr lang="cs-CZ" dirty="0" smtClean="0"/>
              <a:t>Cílem je také odstranit </a:t>
            </a:r>
            <a:r>
              <a:rPr lang="cs-CZ" dirty="0" smtClean="0">
                <a:solidFill>
                  <a:srgbClr val="C00000"/>
                </a:solidFill>
              </a:rPr>
              <a:t>redundanci dat </a:t>
            </a:r>
            <a:r>
              <a:rPr lang="cs-CZ" dirty="0" smtClean="0"/>
              <a:t>(opakované výskyty stejných dat)</a:t>
            </a:r>
          </a:p>
          <a:p>
            <a:pPr>
              <a:buFontTx/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5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 – 1 NF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mtClean="0"/>
              <a:t>Příkladem by mohla být entita „Objednávka", která bude obsahovat atributy </a:t>
            </a:r>
            <a:r>
              <a:rPr lang="cs-CZ" altLang="cs-CZ" i="1" smtClean="0"/>
              <a:t>„Objednávka Číslo", „Datum", „ZbožíID1", „ZbožíID2", „ZbožíID3", „Množství1", „Množství2" a „Množství3". </a:t>
            </a:r>
          </a:p>
          <a:p>
            <a:pPr>
              <a:buFontTx/>
              <a:buNone/>
            </a:pPr>
            <a:endParaRPr lang="cs-CZ" altLang="cs-CZ" sz="2800" smtClean="0"/>
          </a:p>
          <a:p>
            <a:pPr>
              <a:buFontTx/>
              <a:buNone/>
            </a:pPr>
            <a:r>
              <a:rPr lang="cs-CZ" altLang="cs-CZ" sz="2800" smtClean="0"/>
              <a:t>Skupina atributů „ZbožíID" a „Množství" se zde třikrát opakuje, entita tedy nevyhovuje první normální formě.</a:t>
            </a:r>
          </a:p>
        </p:txBody>
      </p:sp>
    </p:spTree>
    <p:extLst>
      <p:ext uri="{BB962C8B-B14F-4D97-AF65-F5344CB8AC3E}">
        <p14:creationId xmlns:p14="http://schemas.microsoft.com/office/powerpoint/2010/main" xmlns="" val="12179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 2NF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cs-CZ" dirty="0" smtClean="0"/>
              <a:t>Představme si entitu </a:t>
            </a:r>
            <a:r>
              <a:rPr lang="cs-CZ" i="1" dirty="0" smtClean="0"/>
              <a:t>„Faktura" </a:t>
            </a:r>
            <a:r>
              <a:rPr lang="cs-CZ" dirty="0" smtClean="0"/>
              <a:t>s atributy </a:t>
            </a:r>
            <a:r>
              <a:rPr lang="cs-CZ" i="1" dirty="0" smtClean="0"/>
              <a:t>„</a:t>
            </a:r>
            <a:r>
              <a:rPr lang="cs-CZ" i="1" dirty="0" err="1" smtClean="0"/>
              <a:t>FakturaČíslo</a:t>
            </a:r>
            <a:r>
              <a:rPr lang="cs-CZ" i="1" dirty="0" smtClean="0"/>
              <a:t>", „</a:t>
            </a:r>
            <a:r>
              <a:rPr lang="cs-CZ" i="1" dirty="0" err="1" smtClean="0"/>
              <a:t>DatumSplatnosti</a:t>
            </a:r>
            <a:r>
              <a:rPr lang="cs-CZ" i="1" dirty="0" smtClean="0"/>
              <a:t>", „</a:t>
            </a:r>
            <a:r>
              <a:rPr lang="cs-CZ" i="1" dirty="0" err="1" smtClean="0"/>
              <a:t>ZbožíID</a:t>
            </a:r>
            <a:r>
              <a:rPr lang="cs-CZ" i="1" dirty="0" smtClean="0"/>
              <a:t>“, „Množství". </a:t>
            </a:r>
          </a:p>
          <a:p>
            <a:pPr>
              <a:buFontTx/>
              <a:buNone/>
              <a:defRPr/>
            </a:pPr>
            <a:endParaRPr lang="cs-CZ" sz="3000" dirty="0" smtClean="0"/>
          </a:p>
          <a:p>
            <a:pPr>
              <a:buFontTx/>
              <a:buNone/>
              <a:defRPr/>
            </a:pPr>
            <a:r>
              <a:rPr lang="cs-CZ" sz="3000" dirty="0" smtClean="0"/>
              <a:t>V takovéto entitě je klíčem kombinace atributů „</a:t>
            </a:r>
            <a:r>
              <a:rPr lang="cs-CZ" sz="3000" dirty="0" err="1" smtClean="0"/>
              <a:t>FakturaČíslo</a:t>
            </a:r>
            <a:r>
              <a:rPr lang="cs-CZ" sz="3000" dirty="0" smtClean="0"/>
              <a:t>" a „</a:t>
            </a:r>
            <a:r>
              <a:rPr lang="cs-CZ" sz="3000" dirty="0" err="1" smtClean="0"/>
              <a:t>ZbožíID</a:t>
            </a:r>
            <a:r>
              <a:rPr lang="cs-CZ" sz="3000" dirty="0" smtClean="0"/>
              <a:t>" (jedná se tedy o složený klíč). Atribut „</a:t>
            </a:r>
            <a:r>
              <a:rPr lang="cs-CZ" sz="3000" dirty="0" err="1" smtClean="0"/>
              <a:t>DatumSplatnosti</a:t>
            </a:r>
            <a:r>
              <a:rPr lang="cs-CZ" sz="3000" dirty="0" smtClean="0"/>
              <a:t>" je ale závislý pouze na atributu „</a:t>
            </a:r>
            <a:r>
              <a:rPr lang="cs-CZ" sz="3000" dirty="0" err="1" smtClean="0"/>
              <a:t>FakturaČíslo</a:t>
            </a:r>
            <a:r>
              <a:rPr lang="cs-CZ" sz="3000" dirty="0" smtClean="0"/>
              <a:t>" a ne na celém kandidátním klíči a proto taková entita není ve druhé normální formě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20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 – 3NF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mtClean="0"/>
              <a:t>„</a:t>
            </a:r>
            <a:r>
              <a:rPr lang="cs-CZ" altLang="cs-CZ" i="1" smtClean="0"/>
              <a:t>ObjednávkaČíslo", „ŘádekČíslo", „ZbožíID", „Název zboží" a „Množství". </a:t>
            </a:r>
          </a:p>
          <a:p>
            <a:pPr>
              <a:buFontTx/>
              <a:buNone/>
            </a:pPr>
            <a:r>
              <a:rPr lang="cs-CZ" altLang="cs-CZ" sz="2800" smtClean="0"/>
              <a:t>Takováto entita není ve třetí normální formě, protože atribut „NázevZboží" je funkčně závislý na atributu „ZbožíID", nikoliv na kandidátním klíči, kterým je v tomto případě kombinace atributů „ObjednávkaČíslo„ a „ŘádekČíslo„.</a:t>
            </a:r>
          </a:p>
          <a:p>
            <a:pPr>
              <a:buFontTx/>
              <a:buNone/>
            </a:pPr>
            <a:r>
              <a:rPr lang="cs-CZ" altLang="cs-CZ" sz="2800" smtClean="0"/>
              <a:t>Entita tedy nevyhovuje 3 NF.</a:t>
            </a:r>
          </a:p>
        </p:txBody>
      </p:sp>
    </p:spTree>
    <p:extLst>
      <p:ext uri="{BB962C8B-B14F-4D97-AF65-F5344CB8AC3E}">
        <p14:creationId xmlns:p14="http://schemas.microsoft.com/office/powerpoint/2010/main" xmlns="" val="13311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Normální formy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4818" name="Picture 2" descr="D:\Dokumenty\predmety\databazove systemy\cviceni_DBS_2010\normalni_formy_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474214" cy="4905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Denormalizace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Ne vždy je ideální maximální normalizace – důsledná normalizace může snižovat rychlost zpracování</a:t>
            </a:r>
          </a:p>
          <a:p>
            <a:r>
              <a:rPr lang="cs-CZ" altLang="cs-CZ" smtClean="0"/>
              <a:t>Denormalizace – agregovaná data, předpřipravené hodnoty pro sestavy – zrychlují výstupy</a:t>
            </a:r>
          </a:p>
        </p:txBody>
      </p:sp>
    </p:spTree>
    <p:extLst>
      <p:ext uri="{BB962C8B-B14F-4D97-AF65-F5344CB8AC3E}">
        <p14:creationId xmlns:p14="http://schemas.microsoft.com/office/powerpoint/2010/main" xmlns="" val="4876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použít ERD?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Rozsáhlejší systém s mnoha tabulkami a vazbami mezi </a:t>
            </a:r>
            <a:r>
              <a:rPr lang="cs-CZ" dirty="0" err="1" smtClean="0"/>
              <a:t>nima</a:t>
            </a:r>
            <a:r>
              <a:rPr lang="cs-CZ" dirty="0" smtClean="0"/>
              <a:t> -&gt; dokumentace</a:t>
            </a:r>
          </a:p>
          <a:p>
            <a:r>
              <a:rPr lang="cs-CZ" dirty="0" smtClean="0"/>
              <a:t>Nejasné (slovní) zadání, ze kterého není struktura ukládaných dat jasná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dirty="0" smtClean="0"/>
              <a:t>Integrita:</a:t>
            </a:r>
          </a:p>
          <a:p>
            <a:pPr marL="609600" indent="-609600">
              <a:buFontTx/>
              <a:buChar char="-"/>
            </a:pPr>
            <a:r>
              <a:rPr lang="cs-CZ" b="1" dirty="0" err="1" smtClean="0">
                <a:solidFill>
                  <a:srgbClr val="0070C0"/>
                </a:solidFill>
              </a:rPr>
              <a:t>Entitní</a:t>
            </a:r>
            <a:r>
              <a:rPr lang="cs-CZ" dirty="0" smtClean="0"/>
              <a:t> – jedinečná identifikace každé entity - pomocí </a:t>
            </a:r>
            <a:r>
              <a:rPr lang="cs-CZ" dirty="0" smtClean="0">
                <a:solidFill>
                  <a:srgbClr val="FF0000"/>
                </a:solidFill>
              </a:rPr>
              <a:t>primárního klíče </a:t>
            </a:r>
            <a:r>
              <a:rPr lang="cs-CZ" dirty="0" smtClean="0"/>
              <a:t>(PK)</a:t>
            </a:r>
          </a:p>
          <a:p>
            <a:pPr marL="609600" indent="-609600">
              <a:buFontTx/>
              <a:buChar char="-"/>
            </a:pPr>
            <a:r>
              <a:rPr lang="cs-CZ" b="1" dirty="0" smtClean="0">
                <a:solidFill>
                  <a:srgbClr val="0070C0"/>
                </a:solidFill>
              </a:rPr>
              <a:t>Referenční</a:t>
            </a:r>
            <a:r>
              <a:rPr lang="cs-CZ" dirty="0" smtClean="0"/>
              <a:t> – pomocí </a:t>
            </a:r>
            <a:r>
              <a:rPr lang="cs-CZ" dirty="0" smtClean="0">
                <a:solidFill>
                  <a:srgbClr val="FF0000"/>
                </a:solidFill>
              </a:rPr>
              <a:t>cizího klíče </a:t>
            </a:r>
            <a:r>
              <a:rPr lang="cs-CZ" dirty="0" smtClean="0"/>
              <a:t>(FK) – integrita vazeb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1884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klíč </a:t>
            </a:r>
            <a:r>
              <a:rPr lang="cs-CZ" dirty="0" smtClean="0"/>
              <a:t>(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Cizí klíč </a:t>
            </a:r>
            <a:r>
              <a:rPr lang="cs-CZ" dirty="0" smtClean="0"/>
              <a:t>se definuje na sloupci tabulky, která je navázána na primární tabulku. Pomocí něho jsou realizovány vztahy v relační databázi.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Cizí klíč se odkazuje na sloupec primární tabulky. Do sloupce s definovaným cizím klíčem </a:t>
            </a:r>
            <a:r>
              <a:rPr lang="cs-CZ" dirty="0" smtClean="0">
                <a:solidFill>
                  <a:srgbClr val="FF0000"/>
                </a:solidFill>
              </a:rPr>
              <a:t>nelze vložit hodnotu, která není vložena v nadřízeném sloupci primární tabulky.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498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FK v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38375"/>
            <a:ext cx="7620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Referenční integrita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lphaLcParenR"/>
            </a:pPr>
            <a:r>
              <a:rPr lang="cs-CZ" b="1" dirty="0" smtClean="0"/>
              <a:t>Restriktivní</a:t>
            </a:r>
            <a:r>
              <a:rPr lang="cs-CZ" dirty="0" smtClean="0"/>
              <a:t> – z nadřízené nelze smazat, je-li odkaz</a:t>
            </a:r>
          </a:p>
          <a:p>
            <a:pPr marL="609600" indent="-609600">
              <a:buFontTx/>
              <a:buAutoNum type="alphaLcParenR"/>
            </a:pPr>
            <a:r>
              <a:rPr lang="cs-CZ" b="1"/>
              <a:t>K</a:t>
            </a:r>
            <a:r>
              <a:rPr lang="cs-CZ" b="1" smtClean="0"/>
              <a:t>askádová</a:t>
            </a:r>
            <a:r>
              <a:rPr lang="cs-CZ" smtClean="0"/>
              <a:t> </a:t>
            </a:r>
            <a:r>
              <a:rPr lang="cs-CZ" dirty="0" smtClean="0"/>
              <a:t>– po výmazu z nadřízené smaže i odkazy v podřízené</a:t>
            </a:r>
          </a:p>
          <a:p>
            <a:pPr marL="609600" indent="-609600">
              <a:buFontTx/>
              <a:buAutoNum type="alphaLcParenR"/>
            </a:pPr>
            <a:r>
              <a:rPr lang="cs-CZ" b="1" dirty="0" smtClean="0"/>
              <a:t>Set </a:t>
            </a:r>
            <a:r>
              <a:rPr lang="cs-CZ" b="1" dirty="0" err="1" smtClean="0"/>
              <a:t>null</a:t>
            </a:r>
            <a:r>
              <a:rPr lang="cs-CZ" b="1" dirty="0" smtClean="0"/>
              <a:t> </a:t>
            </a:r>
            <a:r>
              <a:rPr lang="cs-CZ" dirty="0" smtClean="0"/>
              <a:t>– po výmazu v nadřízené dostanou odkazy v podřízené hodnotu NULL</a:t>
            </a:r>
          </a:p>
          <a:p>
            <a:pPr marL="609600" indent="-609600">
              <a:buNone/>
            </a:pPr>
            <a:endParaRPr lang="cs-CZ" dirty="0" smtClean="0"/>
          </a:p>
          <a:p>
            <a:pPr marL="609600" indent="-609600">
              <a:buNone/>
            </a:pPr>
            <a:r>
              <a:rPr lang="cs-CZ" dirty="0" smtClean="0">
                <a:solidFill>
                  <a:srgbClr val="0070C0"/>
                </a:solidFill>
              </a:rPr>
              <a:t>Integrita</a:t>
            </a:r>
            <a:r>
              <a:rPr lang="cs-CZ" dirty="0" smtClean="0"/>
              <a:t> zajišťuje správnost vztahu mezi daty.</a:t>
            </a:r>
          </a:p>
          <a:p>
            <a:pPr marL="609600" indent="-609600">
              <a:buNone/>
            </a:pPr>
            <a:r>
              <a:rPr lang="cs-CZ" dirty="0" smtClean="0">
                <a:solidFill>
                  <a:srgbClr val="0070C0"/>
                </a:solidFill>
              </a:rPr>
              <a:t>Konzistence</a:t>
            </a:r>
            <a:r>
              <a:rPr lang="cs-CZ" dirty="0" smtClean="0"/>
              <a:t> – stejná hodnota dat ve všech jejich výskytech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099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ERD?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Diagramy, které zobrazují strukturu databáze a vztahy mezi tabulkami</a:t>
            </a:r>
          </a:p>
          <a:p>
            <a:r>
              <a:rPr lang="cs-CZ" dirty="0" smtClean="0"/>
              <a:t>Existuji několik forem zápisu (notací)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ERD a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ERD diagramy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slouží k návrhu struktury databáze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S tím souvisí další modelovací nástroje jako je </a:t>
            </a:r>
            <a:r>
              <a:rPr lang="cs-CZ" b="1" dirty="0" smtClean="0">
                <a:solidFill>
                  <a:srgbClr val="FF0000"/>
                </a:solidFill>
              </a:rPr>
              <a:t>DFD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b="1" dirty="0" smtClean="0"/>
              <a:t>Data </a:t>
            </a:r>
            <a:r>
              <a:rPr lang="cs-CZ" b="1" dirty="0" err="1" smtClean="0"/>
              <a:t>Flow</a:t>
            </a:r>
            <a:r>
              <a:rPr lang="cs-CZ" b="1" dirty="0" smtClean="0"/>
              <a:t> Diagram</a:t>
            </a:r>
            <a:r>
              <a:rPr lang="cs-CZ" dirty="0" smtClean="0"/>
              <a:t>) pro modelování funkcí systému nebo </a:t>
            </a:r>
            <a:r>
              <a:rPr lang="cs-CZ" b="1" dirty="0" smtClean="0">
                <a:solidFill>
                  <a:srgbClr val="FF0000"/>
                </a:solidFill>
              </a:rPr>
              <a:t>SD</a:t>
            </a:r>
            <a:r>
              <a:rPr lang="cs-CZ" b="1" dirty="0" smtClean="0"/>
              <a:t> (</a:t>
            </a:r>
            <a:r>
              <a:rPr lang="cs-CZ" b="1" dirty="0" err="1" smtClean="0"/>
              <a:t>State</a:t>
            </a:r>
            <a:r>
              <a:rPr lang="cs-CZ" b="1" dirty="0" smtClean="0"/>
              <a:t> Diagram) </a:t>
            </a:r>
            <a:r>
              <a:rPr lang="cs-CZ" dirty="0" smtClean="0"/>
              <a:t>pro modelování stavů.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Model aplikace = </a:t>
            </a:r>
            <a:r>
              <a:rPr lang="cs-CZ" b="1" dirty="0" smtClean="0"/>
              <a:t>ERD + DFD + STD + DD</a:t>
            </a:r>
          </a:p>
        </p:txBody>
      </p:sp>
    </p:spTree>
    <p:extLst>
      <p:ext uri="{BB962C8B-B14F-4D97-AF65-F5344CB8AC3E}">
        <p14:creationId xmlns:p14="http://schemas.microsoft.com/office/powerpoint/2010/main" xmlns="" val="223558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Hierarchie diagramů</a:t>
            </a:r>
          </a:p>
          <a:p>
            <a:pPr lvl="1"/>
            <a:r>
              <a:rPr lang="cs-CZ" dirty="0" smtClean="0"/>
              <a:t>Kontextový diagram</a:t>
            </a:r>
          </a:p>
          <a:p>
            <a:pPr lvl="1"/>
            <a:r>
              <a:rPr lang="cs-CZ" dirty="0" smtClean="0"/>
              <a:t>První až třetí úrovně</a:t>
            </a:r>
          </a:p>
          <a:p>
            <a:r>
              <a:rPr lang="cs-CZ" dirty="0" smtClean="0"/>
              <a:t>DFD je tvořen na základě interview, pozorování, dotazníků….</a:t>
            </a:r>
          </a:p>
          <a:p>
            <a:r>
              <a:rPr lang="cs-CZ" dirty="0" smtClean="0"/>
              <a:t>Jak informace prochází systémem</a:t>
            </a:r>
          </a:p>
          <a:p>
            <a:r>
              <a:rPr lang="cs-CZ" dirty="0" smtClean="0"/>
              <a:t>Nemá časový aspekt</a:t>
            </a:r>
          </a:p>
          <a:p>
            <a:r>
              <a:rPr lang="cs-CZ" dirty="0" smtClean="0"/>
              <a:t>Analytický nástroj, modelování systému</a:t>
            </a:r>
          </a:p>
          <a:p>
            <a:r>
              <a:rPr lang="cs-CZ" dirty="0" smtClean="0"/>
              <a:t>Dokumentace!!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609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DFD – notace </a:t>
            </a:r>
            <a:r>
              <a:rPr lang="cs-CZ" dirty="0" err="1" smtClean="0"/>
              <a:t>Yourdon</a:t>
            </a:r>
            <a:r>
              <a:rPr lang="cs-CZ" dirty="0" smtClean="0"/>
              <a:t>/De </a:t>
            </a:r>
            <a:r>
              <a:rPr lang="cs-CZ" dirty="0" err="1" smtClean="0"/>
              <a:t>Marco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5445224"/>
            <a:ext cx="1511300" cy="935038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 dirty="0" smtClean="0">
                <a:solidFill>
                  <a:schemeClr val="tx1"/>
                </a:solidFill>
              </a:rPr>
              <a:t>Data </a:t>
            </a:r>
            <a:r>
              <a:rPr lang="cs-CZ" sz="2000" b="0" dirty="0" err="1" smtClean="0">
                <a:solidFill>
                  <a:schemeClr val="tx1"/>
                </a:solidFill>
              </a:rPr>
              <a:t>store</a:t>
            </a:r>
            <a:r>
              <a:rPr lang="cs-CZ" sz="2000" b="0" dirty="0">
                <a:solidFill>
                  <a:schemeClr val="tx1"/>
                </a:solidFill>
              </a:rPr>
              <a:t/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(datové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úložiště)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484438" y="1917700"/>
            <a:ext cx="1800225" cy="863600"/>
          </a:xfrm>
          <a:prstGeom prst="flowChartAlternateProcess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cs-CZ" sz="2000">
                <a:solidFill>
                  <a:schemeClr val="tx1"/>
                </a:solidFill>
              </a:rPr>
              <a:t>Dodavatel</a:t>
            </a:r>
          </a:p>
        </p:txBody>
      </p:sp>
      <p:cxnSp>
        <p:nvCxnSpPr>
          <p:cNvPr id="6" name="AutoShape 5"/>
          <p:cNvCxnSpPr>
            <a:cxnSpLocks noChangeShapeType="1"/>
          </p:cNvCxnSpPr>
          <p:nvPr/>
        </p:nvCxnSpPr>
        <p:spPr bwMode="auto">
          <a:xfrm>
            <a:off x="2411413" y="3644900"/>
            <a:ext cx="2016125" cy="158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771775" y="3286125"/>
            <a:ext cx="1081088" cy="274638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1200">
                <a:solidFill>
                  <a:schemeClr val="tx1"/>
                </a:solidFill>
              </a:rPr>
              <a:t>Požadavek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555875" y="4294188"/>
            <a:ext cx="1800225" cy="1008062"/>
          </a:xfrm>
          <a:prstGeom prst="flowChartConnector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Zpracování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objednávky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771775" y="5949950"/>
            <a:ext cx="1296988" cy="290513"/>
            <a:chOff x="385" y="3248"/>
            <a:chExt cx="817" cy="183"/>
          </a:xfrm>
        </p:grpSpPr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>
              <a:off x="385" y="3248"/>
              <a:ext cx="817" cy="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385" y="3430"/>
              <a:ext cx="817" cy="1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916238" y="5591175"/>
            <a:ext cx="1081087" cy="274638"/>
          </a:xfrm>
          <a:prstGeom prst="rect">
            <a:avLst/>
          </a:prstGeom>
          <a:solidFill>
            <a:schemeClr val="bg1"/>
          </a:solidFill>
          <a:ln w="571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1200">
                <a:solidFill>
                  <a:schemeClr val="tx1"/>
                </a:solidFill>
              </a:rPr>
              <a:t>Objednávky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932040" y="5517232"/>
            <a:ext cx="3189287" cy="7016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Místo pro ukládání dat (databáze). 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58775" y="2101850"/>
            <a:ext cx="1511300" cy="433388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terminátor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60363" y="3214688"/>
            <a:ext cx="1511300" cy="72231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tok</a:t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>informací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60363" y="4432300"/>
            <a:ext cx="1511300" cy="79692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proces </a:t>
            </a:r>
            <a:br>
              <a:rPr lang="cs-CZ" sz="2000" b="0">
                <a:solidFill>
                  <a:schemeClr val="tx1"/>
                </a:solidFill>
              </a:rPr>
            </a:br>
            <a:r>
              <a:rPr lang="cs-CZ" sz="2000" b="0">
                <a:solidFill>
                  <a:schemeClr val="tx1"/>
                </a:solidFill>
              </a:rPr>
              <a:t>(funkce)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878388" y="1984375"/>
            <a:ext cx="3465512" cy="7016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Představuje subjekt v okolí </a:t>
            </a:r>
          </a:p>
          <a:p>
            <a:pPr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systému (z KD).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878388" y="3097213"/>
            <a:ext cx="3960812" cy="710067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 dirty="0">
                <a:solidFill>
                  <a:schemeClr val="tx1"/>
                </a:solidFill>
              </a:rPr>
              <a:t>Představuje tok dat </a:t>
            </a:r>
            <a:r>
              <a:rPr lang="cs-CZ" sz="2000" b="0" dirty="0" smtClean="0">
                <a:solidFill>
                  <a:schemeClr val="tx1"/>
                </a:solidFill>
              </a:rPr>
              <a:t> </a:t>
            </a:r>
            <a:r>
              <a:rPr lang="cs-CZ" sz="2000" b="0" dirty="0">
                <a:solidFill>
                  <a:schemeClr val="tx1"/>
                </a:solidFill>
              </a:rPr>
              <a:t>informací mezi terminátory, procesy </a:t>
            </a:r>
            <a:r>
              <a:rPr lang="cs-CZ" sz="2000" b="0" dirty="0" smtClean="0">
                <a:solidFill>
                  <a:schemeClr val="tx1"/>
                </a:solidFill>
              </a:rPr>
              <a:t>a </a:t>
            </a:r>
            <a:r>
              <a:rPr lang="cs-CZ" sz="2000" b="0" dirty="0" err="1">
                <a:solidFill>
                  <a:schemeClr val="tx1"/>
                </a:solidFill>
              </a:rPr>
              <a:t>datastory</a:t>
            </a:r>
            <a:r>
              <a:rPr lang="cs-CZ" sz="20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878388" y="4344988"/>
            <a:ext cx="3960812" cy="100647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cs-CZ" sz="2000" b="0">
                <a:solidFill>
                  <a:schemeClr val="tx1"/>
                </a:solidFill>
              </a:rPr>
              <a:t>Představuje funkci (proces) systému, který zpracovává informace.</a:t>
            </a:r>
          </a:p>
        </p:txBody>
      </p:sp>
    </p:spTree>
    <p:extLst>
      <p:ext uri="{BB962C8B-B14F-4D97-AF65-F5344CB8AC3E}">
        <p14:creationId xmlns:p14="http://schemas.microsoft.com/office/powerpoint/2010/main" xmlns="" val="7562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12" grpId="0" animBg="1"/>
      <p:bldP spid="13" grpId="0"/>
      <p:bldP spid="14" grpId="0"/>
      <p:bldP spid="15" grpId="0"/>
      <p:bldP spid="1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tvorby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lphaLcParenR"/>
            </a:pPr>
            <a:r>
              <a:rPr lang="cs-CZ" dirty="0" smtClean="0"/>
              <a:t>Analýza zadání</a:t>
            </a:r>
          </a:p>
          <a:p>
            <a:pPr marL="609600" indent="-609600">
              <a:buFontTx/>
              <a:buAutoNum type="alphaLcParenR"/>
            </a:pPr>
            <a:r>
              <a:rPr lang="cs-CZ" dirty="0" smtClean="0"/>
              <a:t>Pojmenování log. jednotek (entit)  a analýza, jaké jsou mezi nimi vztahy</a:t>
            </a:r>
          </a:p>
          <a:p>
            <a:pPr marL="609600" indent="-609600">
              <a:buFontTx/>
              <a:buAutoNum type="alphaLcParenR"/>
            </a:pPr>
            <a:r>
              <a:rPr lang="cs-CZ" dirty="0" smtClean="0"/>
              <a:t>Návrh struktury (může a nemusí být ERD)</a:t>
            </a:r>
          </a:p>
          <a:p>
            <a:pPr marL="609600" indent="-609600">
              <a:buFontTx/>
              <a:buAutoNum type="alphaLcParenR"/>
            </a:pPr>
            <a:r>
              <a:rPr lang="cs-CZ" dirty="0" smtClean="0"/>
              <a:t>Optimalizace – normální formy</a:t>
            </a:r>
          </a:p>
          <a:p>
            <a:pPr marL="609600" indent="-609600">
              <a:buFontTx/>
              <a:buAutoNum type="alphaLcParenR"/>
            </a:pPr>
            <a:r>
              <a:rPr lang="cs-CZ" dirty="0" smtClean="0"/>
              <a:t>Stanovení pravidel integrity</a:t>
            </a:r>
          </a:p>
          <a:p>
            <a:pPr marL="609600" indent="-609600">
              <a:buFontTx/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30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Modelování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Konceptuální datový model </a:t>
            </a:r>
            <a:r>
              <a:rPr lang="cs-CZ" dirty="0" smtClean="0"/>
              <a:t>– rozpoznání základních datových objektů a jejich vztahů – logický návrh</a:t>
            </a:r>
          </a:p>
          <a:p>
            <a:r>
              <a:rPr lang="cs-CZ" b="1" dirty="0" smtClean="0"/>
              <a:t>Logický datový (relační) model - ERD</a:t>
            </a:r>
          </a:p>
          <a:p>
            <a:r>
              <a:rPr lang="cs-CZ" b="1" dirty="0" smtClean="0"/>
              <a:t>Fyzický datový model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8759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874</Words>
  <Application>Microsoft Office PowerPoint</Application>
  <PresentationFormat>Předvádění na obrazovce (4:3)</PresentationFormat>
  <Paragraphs>135</Paragraphs>
  <Slides>33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Motiv sady Office</vt:lpstr>
      <vt:lpstr>EDGE Diagram</vt:lpstr>
      <vt:lpstr>Databázové systémy přednáška 4 – ERD</vt:lpstr>
      <vt:lpstr>ERD</vt:lpstr>
      <vt:lpstr>Kdy použít ERD?</vt:lpstr>
      <vt:lpstr>Co jsou ERD?</vt:lpstr>
      <vt:lpstr>ERD a databáze</vt:lpstr>
      <vt:lpstr>DFD</vt:lpstr>
      <vt:lpstr>DFD – notace Yourdon/De Marco</vt:lpstr>
      <vt:lpstr>Postup tvorby databáze</vt:lpstr>
      <vt:lpstr>Modelování databáze</vt:lpstr>
      <vt:lpstr>ERD</vt:lpstr>
      <vt:lpstr>Entita - atribut</vt:lpstr>
      <vt:lpstr>Prvky ERD</vt:lpstr>
      <vt:lpstr>Snímek 13</vt:lpstr>
      <vt:lpstr>Kardinalita</vt:lpstr>
      <vt:lpstr>Příklad</vt:lpstr>
      <vt:lpstr>Parcialita</vt:lpstr>
      <vt:lpstr>Notace</vt:lpstr>
      <vt:lpstr>Příklad notace ERD - Chen 1976</vt:lpstr>
      <vt:lpstr>Richard Barker notace – „vraní nohy“</vt:lpstr>
      <vt:lpstr>Notace Information Engineering</vt:lpstr>
      <vt:lpstr>Crow‘s Foot notace</vt:lpstr>
      <vt:lpstr>Příklad ERD: IS Odbytu v OKD – objednávky</vt:lpstr>
      <vt:lpstr>Snímek 23</vt:lpstr>
      <vt:lpstr>Normalizace</vt:lpstr>
      <vt:lpstr>Příklad – 1 NF</vt:lpstr>
      <vt:lpstr>Příklad 2NF</vt:lpstr>
      <vt:lpstr>Příklad – 3NF</vt:lpstr>
      <vt:lpstr>Normální formy</vt:lpstr>
      <vt:lpstr>Denormalizace</vt:lpstr>
      <vt:lpstr>Integrita</vt:lpstr>
      <vt:lpstr>Cizí klíč (Foreign Key)</vt:lpstr>
      <vt:lpstr>Realizace FK v SQL</vt:lpstr>
      <vt:lpstr>Referenční integrita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36</cp:revision>
  <dcterms:created xsi:type="dcterms:W3CDTF">2016-09-11T12:48:50Z</dcterms:created>
  <dcterms:modified xsi:type="dcterms:W3CDTF">2016-10-09T19:47:35Z</dcterms:modified>
</cp:coreProperties>
</file>